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63" r:id="rId7"/>
    <p:sldId id="262" r:id="rId8"/>
    <p:sldId id="261" r:id="rId9"/>
    <p:sldId id="260" r:id="rId10"/>
    <p:sldId id="259" r:id="rId11"/>
    <p:sldId id="258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 rtl="0"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6D9C47-773E-4183-90E7-F00DBF8F7128}" v="254" dt="2022-01-13T22:41:17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 autoAdjust="0"/>
  </p:normalViewPr>
  <p:slideViewPr>
    <p:cSldViewPr snapToGrid="0">
      <p:cViewPr varScale="1">
        <p:scale>
          <a:sx n="116" d="100"/>
          <a:sy n="116" d="100"/>
        </p:scale>
        <p:origin x="37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0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D1D7FAE-1E06-4F8C-8B13-AE83947D37CA}" type="datetime1">
              <a:rPr lang="en-GB" smtClean="0"/>
              <a:t>13/01/2022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5EF03-110B-4710-A708-FEF1927612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FDDEDF6-FF44-4638-BB07-B63DE698F164}" type="datetime1">
              <a:rPr lang="en-GB" noProof="0" smtClean="0"/>
              <a:t>13/01/2022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Quarter level</a:t>
            </a:r>
          </a:p>
          <a:p>
            <a:pPr lvl="4" rtl="0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18CCA95-4F40-4CDD-BF1E-B8C9EB86EE73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18CCA95-4F40-4CDD-BF1E-B8C9EB86EE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rtlCol="0" anchor="t">
            <a:normAutofit/>
          </a:bodyPr>
          <a:lstStyle>
            <a:lvl1pPr algn="r">
              <a:defRPr sz="60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DD2CBF-DD1A-49F5-9C28-C03F4D74A285}" type="datetime1">
              <a:rPr lang="en-GB" noProof="0" smtClean="0"/>
              <a:t>13/01/2022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 rtlCol="0"/>
          <a:lstStyle/>
          <a:p>
            <a:pPr rtl="0"/>
            <a:fld id="{600CBFCC-E1FF-473E-BF42-70E7405CF173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24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GB" sz="24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GB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A04A88-B56E-4F55-ADD5-10EE3162DD2B}" type="datetime1">
              <a:rPr lang="en-GB" noProof="0" smtClean="0"/>
              <a:t>13/01/2022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GB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2608751" y="970410"/>
            <a:ext cx="6466903" cy="5079534"/>
          </a:xfrm>
        </p:spPr>
        <p:txBody>
          <a:bodyPr vert="eaVert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6FFAA7-5064-4488-8B53-10886DEC73FE}" type="datetime1">
              <a:rPr lang="en-GB" noProof="0" smtClean="0"/>
              <a:t>13/01/2022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B201FC-9CBC-4C87-AE60-8563D1DE80CC}" type="datetime1">
              <a:rPr lang="en-GB" noProof="0" smtClean="0"/>
              <a:t>13/01/2022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GB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GB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rtlCol="0" anchor="t">
            <a:normAutofit/>
          </a:bodyPr>
          <a:lstStyle>
            <a:lvl1pPr algn="r"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73968" y="2268786"/>
            <a:ext cx="7791931" cy="878468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936C29-4211-4FAF-B3EB-A82EC47BEFFE}" type="datetime1">
              <a:rPr lang="en-GB" noProof="0" smtClean="0"/>
              <a:t>13/01/2022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05374" y="2052116"/>
            <a:ext cx="3891960" cy="399782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666636" y="2052114"/>
            <a:ext cx="3894222" cy="3997829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74910E-3833-41B3-AC2C-5793CCE0BBF0}" type="datetime1">
              <a:rPr lang="en-GB" noProof="0" smtClean="0"/>
              <a:t>13/01/2022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GB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GB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609285" y="2052115"/>
            <a:ext cx="3896467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609285" y="2851331"/>
            <a:ext cx="3893623" cy="3071434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66634" y="2052115"/>
            <a:ext cx="3899798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666635" y="2851331"/>
            <a:ext cx="3899798" cy="3071434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439FFE-31BB-4765-90EC-0F07D802BDFE}" type="datetime1">
              <a:rPr lang="en-GB" noProof="0" smtClean="0"/>
              <a:t>13/01/2022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2E193C-7355-4818-A6F3-CD6C68EF57D0}" type="datetime1">
              <a:rPr lang="en-GB" noProof="0" smtClean="0"/>
              <a:t>13/01/2022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GB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98390B-FAEC-4B87-A1FC-2864E4992899}" type="datetime1">
              <a:rPr lang="en-GB" noProof="0" smtClean="0"/>
              <a:t>13/01/2022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GB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20154" y="805818"/>
            <a:ext cx="5446278" cy="5244126"/>
          </a:xfrm>
        </p:spPr>
        <p:txBody>
          <a:bodyPr rtlCol="0" anchor="ctr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6154"/>
            <a:ext cx="2664361" cy="2386397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7B0214-5A56-4176-89DC-7A389F9F9EA3}" type="datetime1">
              <a:rPr lang="en-GB" noProof="0" smtClean="0"/>
              <a:t>13/01/2022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1800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GB" sz="1000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rtlCol="0" anchor="b">
            <a:normAutofit/>
          </a:bodyPr>
          <a:lstStyle>
            <a:lvl1pPr algn="l"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970322" y="3182928"/>
            <a:ext cx="3971874" cy="2386394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6B2C1B-701C-4988-A67D-13495027ABCC}" type="datetime1">
              <a:rPr lang="en-GB" noProof="0" smtClean="0"/>
              <a:t>13/01/2022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  <a:p>
            <a:pPr lvl="5" rtl="0"/>
            <a:r>
              <a:rPr lang="en-GB" noProof="0"/>
              <a:t>Sixth level</a:t>
            </a:r>
          </a:p>
          <a:p>
            <a:pPr lvl="6" rtl="0"/>
            <a:r>
              <a:rPr lang="en-GB" noProof="0"/>
              <a:t>Seventh level</a:t>
            </a:r>
          </a:p>
          <a:p>
            <a:pPr lvl="7" rtl="0"/>
            <a:r>
              <a:rPr lang="en-GB" noProof="0"/>
              <a:t>Eigth level</a:t>
            </a:r>
          </a:p>
          <a:p>
            <a:pPr lvl="8" rtl="0"/>
            <a:r>
              <a:rPr lang="en-GB" noProof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fld id="{0443D866-83F1-47B2-9EB7-665ED132AFB8}" type="datetime1">
              <a:rPr lang="en-GB" noProof="0" smtClean="0"/>
              <a:t>13/01/2022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00CBFCC-E1FF-473E-BF42-70E7405CF173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GB" dirty="0" err="1">
                <a:cs typeface="Arial"/>
              </a:rPr>
              <a:t>Projekat</a:t>
            </a:r>
            <a:r>
              <a:rPr lang="en-GB" dirty="0">
                <a:cs typeface="Arial"/>
              </a:rPr>
              <a:t> 1 GIS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GB" dirty="0" err="1">
                <a:cs typeface="Arial"/>
              </a:rPr>
              <a:t>MarkoKrstic</a:t>
            </a:r>
            <a:r>
              <a:rPr lang="en-GB" dirty="0">
                <a:cs typeface="Arial"/>
              </a:rPr>
              <a:t> 1374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F978-56C0-440B-96C7-E1FBE3BC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2D81B5F-04A8-49AC-9F82-FE248E3CB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505" y="60595"/>
            <a:ext cx="4296314" cy="3078192"/>
          </a:xfr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4D6DFF-8F89-437E-A938-E54BDEEDD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446" y="3129950"/>
            <a:ext cx="5043937" cy="345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7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F978-56C0-440B-96C7-E1FBE3BC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0779-E657-4BAA-A7D2-4F7130357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372" y="-1671620"/>
            <a:ext cx="7796540" cy="5104884"/>
          </a:xfrm>
        </p:spPr>
        <p:txBody>
          <a:bodyPr>
            <a:normAutofit/>
          </a:bodyPr>
          <a:lstStyle/>
          <a:p>
            <a:pPr marL="344170" indent="-344170"/>
            <a:r>
              <a:rPr lang="en-GB" dirty="0">
                <a:ea typeface="+mn-lt"/>
                <a:cs typeface="+mn-lt"/>
              </a:rPr>
              <a:t>SELECT * FROM "</a:t>
            </a:r>
            <a:r>
              <a:rPr lang="en-GB" dirty="0" err="1">
                <a:ea typeface="+mn-lt"/>
                <a:cs typeface="+mn-lt"/>
              </a:rPr>
              <a:t>planet_osm_point</a:t>
            </a:r>
            <a:r>
              <a:rPr lang="en-GB" dirty="0">
                <a:ea typeface="+mn-lt"/>
                <a:cs typeface="+mn-lt"/>
              </a:rPr>
              <a:t>"  where cast(population AS INT) &lt; 1000 AND population is not null</a:t>
            </a:r>
            <a:endParaRPr lang="en-GB" dirty="0">
              <a:cs typeface="Arial" panose="020B0604020202020204"/>
            </a:endParaRPr>
          </a:p>
          <a:p>
            <a:pPr marL="344170" indent="-344170"/>
            <a:br>
              <a:rPr lang="en-US" dirty="0"/>
            </a:b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6307B7-EC6E-4ADD-AA28-4E1126546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15" y="1110740"/>
            <a:ext cx="7531219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33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AA7C31-76FD-4B44-A1FF-D13D2515A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CE85F9-F4EE-4E5D-8235-528527A40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338BB4-74FF-4836-86B7-F1B0C2B62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BFA8A3-A231-4BC1-B8A5-C5BE7315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35963E-79B2-4A8E-8F24-A94E8DDDD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8E4331-210E-4E5F-9501-4C830E340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54F778-4E1C-4F6F-9318-9795AA35C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00A9256-A44C-4406-9010-B9D7D8709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731F266-5507-4462-8427-0BD0B42C8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6A06D6-90F0-42BA-94C0-AC6E6657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0349629-70E2-4E72-9E59-209F1F323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403E22-A267-491E-9711-05F332BE7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88C64B-FA72-4C34-B7D8-ABA7E214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1F978-56C0-440B-96C7-E1FBE3BC8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398" y="5166420"/>
            <a:ext cx="8440564" cy="104505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8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8F5671-E172-46A3-8DC0-54EC6D0E4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0531" y="647188"/>
            <a:ext cx="9091538" cy="32972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4F98F16-7A92-4CE8-8560-BCC84FEB7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089467" y="972646"/>
            <a:ext cx="3810622" cy="2648383"/>
          </a:xfrm>
          <a:prstGeom prst="rect">
            <a:avLst/>
          </a:prstGeom>
          <a:ln>
            <a:noFill/>
          </a:ln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BB7240-96F4-4BA7-8E80-12D4F29B7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887" y="977196"/>
            <a:ext cx="4069217" cy="2380491"/>
          </a:xfrm>
          <a:prstGeom prst="rect">
            <a:avLst/>
          </a:prstGeom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9744F83-FEC9-4E5B-8530-224C258F1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29148" y="319016"/>
            <a:ext cx="9734654" cy="3948816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1918A1-30EC-48DB-A535-4898EA92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966" y="888935"/>
            <a:ext cx="4228687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301236F-2DE7-4B56-B413-C201491DF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8683" y="888935"/>
            <a:ext cx="4228687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04D462-CF3A-48B2-966A-0DA7B7E61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24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94FD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Graphical user interface, map&#10;&#10;Description automatically generated">
            <a:extLst>
              <a:ext uri="{FF2B5EF4-FFF2-40B4-BE49-F238E27FC236}">
                <a16:creationId xmlns:a16="http://schemas.microsoft.com/office/drawing/2014/main" id="{6D33B734-F894-4409-9E8E-F3E73D60D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797090"/>
            <a:ext cx="3854945" cy="21684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94FD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0529AFA4-C627-4A16-B790-3424C0137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3899806"/>
            <a:ext cx="3854945" cy="21684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19A9C542-27F5-4DEB-88AE-2972D2569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64" y="1633194"/>
            <a:ext cx="6410084" cy="360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1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FADDEF-2C10-4B0B-868E-6A655B67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8555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97FD10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E1C019-7B6B-463C-93D5-7CC97781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3" y="2049598"/>
            <a:ext cx="4888593" cy="27498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8C3F280-4F7A-4FCF-9DC8-DDA3B6A05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2435" y="480060"/>
            <a:ext cx="5538554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97FD10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7304AEF-BB8B-4B00-87F2-DE9F9D28D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183" y="2050619"/>
            <a:ext cx="4884965" cy="274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58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395C1E-2648-4FFC-AC7C-2C1708351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379FE-10D6-4FEA-BEA3-5E2034A44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FB7BFA-EBDD-467C-B253-EFA700504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A9D773-2FA9-4E93-A01A-AEECF93EB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A08A6F-C28D-4C68-9627-9B83F062F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DAD309-1212-498F-ABAD-388FFD322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297EF4-1A36-4B32-9046-62BAFD8D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6F1A665-D17E-4BA3-B5A3-F110CD86C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96D605E-D700-4B1A-A753-5714D962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F9A0FD-37D4-45E5-9424-E1FE156DF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ED9ACE9-3D3F-4446-A178-282937C11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19B9A5-FAB0-4DEA-90D4-AD775D2E8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Graphical user interface, map&#10;&#10;Description automatically generated">
            <a:extLst>
              <a:ext uri="{FF2B5EF4-FFF2-40B4-BE49-F238E27FC236}">
                <a16:creationId xmlns:a16="http://schemas.microsoft.com/office/drawing/2014/main" id="{16909039-F601-4B92-BDCB-3EB357D82D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727" b="1"/>
          <a:stretch/>
        </p:blipFill>
        <p:spPr>
          <a:xfrm>
            <a:off x="1005401" y="10"/>
            <a:ext cx="5569814" cy="34325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4" descr="Graphical user interface, map&#10;&#10;Description automatically generated">
            <a:extLst>
              <a:ext uri="{FF2B5EF4-FFF2-40B4-BE49-F238E27FC236}">
                <a16:creationId xmlns:a16="http://schemas.microsoft.com/office/drawing/2014/main" id="{12CD2363-CC97-4727-99EB-89F3498810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08" r="4020"/>
          <a:stretch/>
        </p:blipFill>
        <p:spPr>
          <a:xfrm>
            <a:off x="1005401" y="3425635"/>
            <a:ext cx="5569814" cy="34325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2A5A27C-6EB0-4F96-97EF-7811EE9D5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E8C5D-53DC-4A33-8BEF-92290DD0A49E}"/>
              </a:ext>
            </a:extLst>
          </p:cNvPr>
          <p:cNvSpPr txBox="1"/>
          <p:nvPr/>
        </p:nvSpPr>
        <p:spPr>
          <a:xfrm>
            <a:off x="7560104" y="2052116"/>
            <a:ext cx="3012735" cy="39978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/>
              <a:t>Merenje povrsina I duzina 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331C4E-F305-420E-9B65-93EAA9B24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67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E98F789-4AF6-4E9C-832A-97104C16B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46" y="2109518"/>
            <a:ext cx="4699107" cy="2643247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380EBC-AB62-4367-8685-60A1BCC19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286" y="2115846"/>
            <a:ext cx="4676607" cy="26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38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B15C78-1995-49F6-9D0D-DF6C9D700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-1958"/>
            <a:ext cx="7214557" cy="4087088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A0FE2-D866-4FF9-A87B-DE153FAFD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628" y="2125891"/>
            <a:ext cx="8278482" cy="46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73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F978-56C0-440B-96C7-E1FBE3BC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cs typeface="Arial"/>
              </a:rPr>
              <a:t>Podesavanje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tehnologija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okruzenja</a:t>
            </a:r>
            <a:endParaRPr lang="en-GB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0779-E657-4BAA-A7D2-4F7130357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170" indent="-344170"/>
            <a:r>
              <a:rPr lang="en-GB" dirty="0">
                <a:ea typeface="+mn-lt"/>
                <a:cs typeface="+mn-lt"/>
              </a:rPr>
              <a:t>Za Projekat1 </a:t>
            </a:r>
            <a:r>
              <a:rPr lang="en-GB" dirty="0" err="1">
                <a:ea typeface="+mn-lt"/>
                <a:cs typeface="+mn-lt"/>
              </a:rPr>
              <a:t>iz</a:t>
            </a:r>
            <a:r>
              <a:rPr lang="en-GB" dirty="0">
                <a:ea typeface="+mn-lt"/>
                <a:cs typeface="+mn-lt"/>
              </a:rPr>
              <a:t> GIS-a </a:t>
            </a:r>
            <a:r>
              <a:rPr lang="en-GB" dirty="0" err="1">
                <a:ea typeface="+mn-lt"/>
                <a:cs typeface="+mn-lt"/>
              </a:rPr>
              <a:t>sam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prvo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detaljnije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proucio</a:t>
            </a:r>
            <a:r>
              <a:rPr lang="en-GB" dirty="0">
                <a:ea typeface="+mn-lt"/>
                <a:cs typeface="+mn-lt"/>
              </a:rPr>
              <a:t> OpenStreetMap </a:t>
            </a:r>
            <a:r>
              <a:rPr lang="en-GB" dirty="0" err="1">
                <a:ea typeface="+mn-lt"/>
                <a:cs typeface="+mn-lt"/>
              </a:rPr>
              <a:t>platformu</a:t>
            </a:r>
            <a:r>
              <a:rPr lang="en-GB" dirty="0">
                <a:ea typeface="+mn-lt"/>
                <a:cs typeface="+mn-lt"/>
              </a:rPr>
              <a:t>. </a:t>
            </a:r>
            <a:r>
              <a:rPr lang="en-GB" dirty="0" err="1">
                <a:ea typeface="+mn-lt"/>
                <a:cs typeface="+mn-lt"/>
              </a:rPr>
              <a:t>Zatim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pronasao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</a:t>
            </a:r>
            <a:r>
              <a:rPr lang="en-GB" dirty="0">
                <a:ea typeface="+mn-lt"/>
                <a:cs typeface="+mn-lt"/>
              </a:rPr>
              <a:t>  </a:t>
            </a:r>
            <a:r>
              <a:rPr lang="en-GB" dirty="0" err="1">
                <a:ea typeface="+mn-lt"/>
                <a:cs typeface="+mn-lt"/>
              </a:rPr>
              <a:t>koristio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podatke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sajta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GeoFabrik</a:t>
            </a:r>
            <a:r>
              <a:rPr lang="en-GB" dirty="0">
                <a:ea typeface="+mn-lt"/>
                <a:cs typeface="+mn-lt"/>
              </a:rPr>
              <a:t> (http://download.geofabrik.de/ ), </a:t>
            </a:r>
            <a:r>
              <a:rPr lang="en-GB" dirty="0" err="1">
                <a:ea typeface="+mn-lt"/>
                <a:cs typeface="+mn-lt"/>
              </a:rPr>
              <a:t>odakle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izabrao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podatke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vezane</a:t>
            </a:r>
            <a:r>
              <a:rPr lang="en-GB" dirty="0">
                <a:ea typeface="+mn-lt"/>
                <a:cs typeface="+mn-lt"/>
              </a:rPr>
              <a:t> za </a:t>
            </a:r>
            <a:r>
              <a:rPr lang="en-GB" dirty="0" err="1">
                <a:ea typeface="+mn-lt"/>
                <a:cs typeface="+mn-lt"/>
              </a:rPr>
              <a:t>Srbiju</a:t>
            </a:r>
            <a:r>
              <a:rPr lang="en-GB" dirty="0">
                <a:ea typeface="+mn-lt"/>
                <a:cs typeface="+mn-lt"/>
              </a:rPr>
              <a:t>. </a:t>
            </a:r>
            <a:r>
              <a:rPr lang="en-GB" dirty="0" err="1">
                <a:ea typeface="+mn-lt"/>
                <a:cs typeface="+mn-lt"/>
              </a:rPr>
              <a:t>Podaci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su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bili</a:t>
            </a:r>
            <a:r>
              <a:rPr lang="en-GB" dirty="0">
                <a:ea typeface="+mn-lt"/>
                <a:cs typeface="+mn-lt"/>
              </a:rPr>
              <a:t> u .</a:t>
            </a:r>
            <a:r>
              <a:rPr lang="en-GB" dirty="0" err="1">
                <a:ea typeface="+mn-lt"/>
                <a:cs typeface="+mn-lt"/>
              </a:rPr>
              <a:t>osm.pbf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formatu</a:t>
            </a:r>
            <a:r>
              <a:rPr lang="en-GB" dirty="0">
                <a:ea typeface="+mn-lt"/>
                <a:cs typeface="+mn-lt"/>
              </a:rPr>
              <a:t>.</a:t>
            </a:r>
          </a:p>
          <a:p>
            <a:pPr marL="344170" indent="-344170"/>
            <a:r>
              <a:rPr lang="en-GB" dirty="0" err="1">
                <a:ea typeface="+mn-lt"/>
                <a:cs typeface="+mn-lt"/>
              </a:rPr>
              <a:t>Sledeca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stvar</a:t>
            </a:r>
            <a:r>
              <a:rPr lang="en-GB" dirty="0">
                <a:ea typeface="+mn-lt"/>
                <a:cs typeface="+mn-lt"/>
              </a:rPr>
              <a:t> je </a:t>
            </a:r>
            <a:r>
              <a:rPr lang="en-GB" dirty="0" err="1">
                <a:ea typeface="+mn-lt"/>
                <a:cs typeface="+mn-lt"/>
              </a:rPr>
              <a:t>bila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preuzimanje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podizanje</a:t>
            </a:r>
            <a:r>
              <a:rPr lang="en-GB" dirty="0">
                <a:ea typeface="+mn-lt"/>
                <a:cs typeface="+mn-lt"/>
              </a:rPr>
              <a:t> PostgreSQL </a:t>
            </a:r>
            <a:r>
              <a:rPr lang="en-GB" dirty="0" err="1">
                <a:ea typeface="+mn-lt"/>
                <a:cs typeface="+mn-lt"/>
              </a:rPr>
              <a:t>servera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dodatnom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PostGis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komponentom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koju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instalirao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na</a:t>
            </a:r>
            <a:r>
              <a:rPr lang="en-GB" dirty="0">
                <a:ea typeface="+mn-lt"/>
                <a:cs typeface="+mn-lt"/>
              </a:rPr>
              <a:t> windows </a:t>
            </a:r>
            <a:r>
              <a:rPr lang="en-GB" dirty="0" err="1">
                <a:ea typeface="+mn-lt"/>
                <a:cs typeface="+mn-lt"/>
              </a:rPr>
              <a:t>operativnm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sistemu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pomocu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alata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StackBuilder</a:t>
            </a:r>
            <a:r>
              <a:rPr lang="en-GB" dirty="0">
                <a:ea typeface="+mn-lt"/>
                <a:cs typeface="+mn-lt"/>
              </a:rPr>
              <a:t>.</a:t>
            </a:r>
            <a:endParaRPr lang="en-GB" dirty="0">
              <a:cs typeface="Arial" panose="020B0604020202020204"/>
            </a:endParaRPr>
          </a:p>
          <a:p>
            <a:pPr marL="344170" indent="-344170"/>
            <a:endParaRPr lang="en-GB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2213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F978-56C0-440B-96C7-E1FBE3BC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0779-E657-4BAA-A7D2-4F7130357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170" indent="-344170"/>
            <a:r>
              <a:rPr lang="en-GB" dirty="0" err="1">
                <a:ea typeface="+mn-lt"/>
                <a:cs typeface="+mn-lt"/>
              </a:rPr>
              <a:t>Pomocu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StackBuilder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alata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stvorio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inicijalizovao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prostornu</a:t>
            </a:r>
            <a:r>
              <a:rPr lang="en-GB" dirty="0">
                <a:ea typeface="+mn-lt"/>
                <a:cs typeface="+mn-lt"/>
              </a:rPr>
              <a:t> PostgreSQL/</a:t>
            </a:r>
            <a:r>
              <a:rPr lang="en-GB" dirty="0" err="1">
                <a:ea typeface="+mn-lt"/>
                <a:cs typeface="+mn-lt"/>
              </a:rPr>
              <a:t>PostGis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bazu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koju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nazvao</a:t>
            </a:r>
            <a:r>
              <a:rPr lang="en-GB" dirty="0">
                <a:ea typeface="+mn-lt"/>
                <a:cs typeface="+mn-lt"/>
              </a:rPr>
              <a:t> „postgre_33_test“. </a:t>
            </a:r>
            <a:r>
              <a:rPr lang="en-GB" dirty="0" err="1">
                <a:ea typeface="+mn-lt"/>
                <a:cs typeface="+mn-lt"/>
              </a:rPr>
              <a:t>Zatim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morao</a:t>
            </a:r>
            <a:r>
              <a:rPr lang="en-GB" dirty="0">
                <a:ea typeface="+mn-lt"/>
                <a:cs typeface="+mn-lt"/>
              </a:rPr>
              <a:t> da </a:t>
            </a:r>
            <a:r>
              <a:rPr lang="en-GB" dirty="0" err="1">
                <a:ea typeface="+mn-lt"/>
                <a:cs typeface="+mn-lt"/>
              </a:rPr>
              <a:t>podatke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koje</a:t>
            </a:r>
            <a:r>
              <a:rPr lang="en-GB" dirty="0">
                <a:ea typeface="+mn-lt"/>
                <a:cs typeface="+mn-lt"/>
              </a:rPr>
              <a:t> se </a:t>
            </a:r>
            <a:r>
              <a:rPr lang="en-GB" dirty="0" err="1">
                <a:ea typeface="+mn-lt"/>
                <a:cs typeface="+mn-lt"/>
              </a:rPr>
              <a:t>nalaze</a:t>
            </a:r>
            <a:r>
              <a:rPr lang="en-GB" dirty="0">
                <a:ea typeface="+mn-lt"/>
                <a:cs typeface="+mn-lt"/>
              </a:rPr>
              <a:t> u </a:t>
            </a:r>
            <a:r>
              <a:rPr lang="en-GB" dirty="0" err="1">
                <a:ea typeface="+mn-lt"/>
                <a:cs typeface="+mn-lt"/>
              </a:rPr>
              <a:t>fajlu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serbia.osm.pbf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nekako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prebacim</a:t>
            </a:r>
            <a:r>
              <a:rPr lang="en-GB" dirty="0">
                <a:ea typeface="+mn-lt"/>
                <a:cs typeface="+mn-lt"/>
              </a:rPr>
              <a:t> u </a:t>
            </a:r>
            <a:r>
              <a:rPr lang="en-GB" dirty="0" err="1">
                <a:ea typeface="+mn-lt"/>
                <a:cs typeface="+mn-lt"/>
              </a:rPr>
              <a:t>moju</a:t>
            </a:r>
            <a:r>
              <a:rPr lang="en-GB" dirty="0">
                <a:ea typeface="+mn-lt"/>
                <a:cs typeface="+mn-lt"/>
              </a:rPr>
              <a:t> novo </a:t>
            </a:r>
            <a:r>
              <a:rPr lang="en-GB" dirty="0" err="1">
                <a:ea typeface="+mn-lt"/>
                <a:cs typeface="+mn-lt"/>
              </a:rPr>
              <a:t>kreiranu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prostornu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PostGis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bazu</a:t>
            </a:r>
            <a:r>
              <a:rPr lang="en-GB" dirty="0">
                <a:ea typeface="+mn-lt"/>
                <a:cs typeface="+mn-lt"/>
              </a:rPr>
              <a:t>. </a:t>
            </a:r>
          </a:p>
          <a:p>
            <a:pPr marL="344170" indent="-344170"/>
            <a:r>
              <a:rPr lang="en-GB" dirty="0">
                <a:ea typeface="+mn-lt"/>
                <a:cs typeface="+mn-lt"/>
              </a:rPr>
              <a:t>Alat koji </a:t>
            </a:r>
            <a:r>
              <a:rPr lang="en-GB" dirty="0" err="1">
                <a:ea typeface="+mn-lt"/>
                <a:cs typeface="+mn-lt"/>
              </a:rPr>
              <a:t>sam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koristio</a:t>
            </a:r>
            <a:r>
              <a:rPr lang="en-GB" dirty="0">
                <a:ea typeface="+mn-lt"/>
                <a:cs typeface="+mn-lt"/>
              </a:rPr>
              <a:t> u </a:t>
            </a:r>
            <a:r>
              <a:rPr lang="en-GB" dirty="0" err="1">
                <a:ea typeface="+mn-lt"/>
                <a:cs typeface="+mn-lt"/>
              </a:rPr>
              <a:t>te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svrhe</a:t>
            </a:r>
            <a:r>
              <a:rPr lang="en-GB" dirty="0">
                <a:ea typeface="+mn-lt"/>
                <a:cs typeface="+mn-lt"/>
              </a:rPr>
              <a:t> je osm2pgsql, koji se </a:t>
            </a:r>
            <a:r>
              <a:rPr lang="en-GB" dirty="0" err="1">
                <a:ea typeface="+mn-lt"/>
                <a:cs typeface="+mn-lt"/>
              </a:rPr>
              <a:t>posle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instalacije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koristi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preko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terminala</a:t>
            </a:r>
            <a:r>
              <a:rPr lang="en-GB" dirty="0">
                <a:ea typeface="+mn-lt"/>
                <a:cs typeface="+mn-lt"/>
              </a:rPr>
              <a:t>. </a:t>
            </a:r>
            <a:r>
              <a:rPr lang="en-GB" dirty="0" err="1">
                <a:ea typeface="+mn-lt"/>
                <a:cs typeface="+mn-lt"/>
              </a:rPr>
              <a:t>Proucavanjem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dokumentacije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alata</a:t>
            </a:r>
            <a:r>
              <a:rPr lang="en-GB" dirty="0">
                <a:ea typeface="+mn-lt"/>
                <a:cs typeface="+mn-lt"/>
              </a:rPr>
              <a:t> osm2pgsql </a:t>
            </a:r>
            <a:r>
              <a:rPr lang="en-GB" dirty="0" err="1">
                <a:ea typeface="+mn-lt"/>
                <a:cs typeface="+mn-lt"/>
              </a:rPr>
              <a:t>odredio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adekvatni</a:t>
            </a:r>
            <a:r>
              <a:rPr lang="en-GB" dirty="0">
                <a:ea typeface="+mn-lt"/>
                <a:cs typeface="+mn-lt"/>
              </a:rPr>
              <a:t> format </a:t>
            </a:r>
            <a:r>
              <a:rPr lang="en-GB" dirty="0" err="1">
                <a:ea typeface="+mn-lt"/>
                <a:cs typeface="+mn-lt"/>
              </a:rPr>
              <a:t>naredbe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koja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ce</a:t>
            </a:r>
            <a:r>
              <a:rPr lang="en-GB" dirty="0">
                <a:ea typeface="+mn-lt"/>
                <a:cs typeface="+mn-lt"/>
              </a:rPr>
              <a:t> mi </a:t>
            </a:r>
            <a:r>
              <a:rPr lang="en-GB" dirty="0" err="1">
                <a:ea typeface="+mn-lt"/>
                <a:cs typeface="+mn-lt"/>
              </a:rPr>
              <a:t>omoguciti</a:t>
            </a:r>
            <a:r>
              <a:rPr lang="en-GB" dirty="0">
                <a:ea typeface="+mn-lt"/>
                <a:cs typeface="+mn-lt"/>
              </a:rPr>
              <a:t> da </a:t>
            </a:r>
            <a:r>
              <a:rPr lang="en-GB" dirty="0" err="1">
                <a:ea typeface="+mn-lt"/>
                <a:cs typeface="+mn-lt"/>
              </a:rPr>
              <a:t>podatke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prebacim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iz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fajla</a:t>
            </a:r>
            <a:r>
              <a:rPr lang="en-GB" dirty="0">
                <a:ea typeface="+mn-lt"/>
                <a:cs typeface="+mn-lt"/>
              </a:rPr>
              <a:t> u </a:t>
            </a:r>
            <a:r>
              <a:rPr lang="en-GB" dirty="0" err="1">
                <a:ea typeface="+mn-lt"/>
                <a:cs typeface="+mn-lt"/>
              </a:rPr>
              <a:t>bazu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istovremeno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stvorim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adekvatne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tabele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koje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sadrze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te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prostorne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podatke</a:t>
            </a:r>
            <a:r>
              <a:rPr lang="en-GB" dirty="0">
                <a:ea typeface="+mn-lt"/>
                <a:cs typeface="+mn-lt"/>
              </a:rPr>
              <a:t>. </a:t>
            </a:r>
            <a:endParaRPr lang="en-GB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982939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F978-56C0-440B-96C7-E1FBE3BC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0779-E657-4BAA-A7D2-4F7130357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341211"/>
            <a:ext cx="7796540" cy="5708733"/>
          </a:xfrm>
        </p:spPr>
        <p:txBody>
          <a:bodyPr>
            <a:normAutofit/>
          </a:bodyPr>
          <a:lstStyle/>
          <a:p>
            <a:pPr marL="344170" indent="-344170"/>
            <a:r>
              <a:rPr lang="en-GB" dirty="0">
                <a:ea typeface="+mn-lt"/>
                <a:cs typeface="+mn-lt"/>
              </a:rPr>
              <a:t>Primer </a:t>
            </a:r>
            <a:r>
              <a:rPr lang="en-GB" dirty="0" err="1">
                <a:ea typeface="+mn-lt"/>
                <a:cs typeface="+mn-lt"/>
              </a:rPr>
              <a:t>naredbe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koju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treba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ukucati</a:t>
            </a:r>
            <a:r>
              <a:rPr lang="en-GB" dirty="0">
                <a:ea typeface="+mn-lt"/>
                <a:cs typeface="+mn-lt"/>
              </a:rPr>
              <a:t> u terminal je:  </a:t>
            </a:r>
            <a:endParaRPr lang="en-US"/>
          </a:p>
          <a:p>
            <a:pPr marL="344170" indent="-344170"/>
            <a:r>
              <a:rPr lang="en-GB" dirty="0">
                <a:latin typeface="Consolas"/>
                <a:ea typeface="+mn-lt"/>
                <a:cs typeface="+mn-lt"/>
              </a:rPr>
              <a:t>osm2pgsql -U username –W </a:t>
            </a:r>
            <a:r>
              <a:rPr lang="en-GB" dirty="0" err="1">
                <a:latin typeface="Consolas"/>
                <a:ea typeface="+mn-lt"/>
                <a:cs typeface="+mn-lt"/>
              </a:rPr>
              <a:t>sifra</a:t>
            </a:r>
            <a:r>
              <a:rPr lang="en-GB" dirty="0">
                <a:latin typeface="Consolas"/>
                <a:ea typeface="+mn-lt"/>
                <a:cs typeface="+mn-lt"/>
              </a:rPr>
              <a:t> –H host –P port –R </a:t>
            </a:r>
            <a:r>
              <a:rPr lang="en-GB" dirty="0" err="1">
                <a:latin typeface="Consolas"/>
                <a:ea typeface="+mn-lt"/>
                <a:cs typeface="+mn-lt"/>
              </a:rPr>
              <a:t>foramt</a:t>
            </a:r>
            <a:r>
              <a:rPr lang="en-GB" dirty="0">
                <a:latin typeface="Consolas"/>
                <a:ea typeface="+mn-lt"/>
                <a:cs typeface="+mn-lt"/>
              </a:rPr>
              <a:t> </a:t>
            </a:r>
            <a:r>
              <a:rPr lang="en-GB" dirty="0" err="1">
                <a:latin typeface="Consolas"/>
                <a:ea typeface="+mn-lt"/>
                <a:cs typeface="+mn-lt"/>
              </a:rPr>
              <a:t>fajla</a:t>
            </a:r>
            <a:r>
              <a:rPr lang="en-GB" dirty="0">
                <a:latin typeface="Consolas"/>
                <a:ea typeface="+mn-lt"/>
                <a:cs typeface="+mn-lt"/>
              </a:rPr>
              <a:t> -C </a:t>
            </a:r>
            <a:r>
              <a:rPr lang="en-GB" dirty="0" err="1">
                <a:latin typeface="Consolas"/>
                <a:ea typeface="+mn-lt"/>
                <a:cs typeface="+mn-lt"/>
              </a:rPr>
              <a:t>OSMDATA.osm.pbf</a:t>
            </a:r>
            <a:endParaRPr lang="en-GB" dirty="0" err="1">
              <a:ea typeface="+mn-lt"/>
              <a:cs typeface="+mn-lt"/>
            </a:endParaRPr>
          </a:p>
          <a:p>
            <a:pPr marL="344170" indent="-344170"/>
            <a:r>
              <a:rPr lang="en-GB" dirty="0">
                <a:ea typeface="+mn-lt"/>
                <a:cs typeface="+mn-lt"/>
              </a:rPr>
              <a:t>    • U </a:t>
            </a:r>
            <a:r>
              <a:rPr lang="en-GB" dirty="0" err="1">
                <a:ea typeface="+mn-lt"/>
                <a:cs typeface="+mn-lt"/>
              </a:rPr>
              <a:t>oznacava</a:t>
            </a:r>
            <a:r>
              <a:rPr lang="en-GB" dirty="0">
                <a:ea typeface="+mn-lt"/>
                <a:cs typeface="+mn-lt"/>
              </a:rPr>
              <a:t> username za </a:t>
            </a:r>
            <a:r>
              <a:rPr lang="en-GB" dirty="0" err="1">
                <a:ea typeface="+mn-lt"/>
                <a:cs typeface="+mn-lt"/>
              </a:rPr>
              <a:t>tu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bazu</a:t>
            </a:r>
            <a:endParaRPr lang="en-GB" dirty="0">
              <a:cs typeface="Arial"/>
            </a:endParaRPr>
          </a:p>
          <a:p>
            <a:pPr marL="344170" indent="-344170"/>
            <a:r>
              <a:rPr lang="en-GB" dirty="0">
                <a:ea typeface="+mn-lt"/>
                <a:cs typeface="+mn-lt"/>
              </a:rPr>
              <a:t>    • W </a:t>
            </a:r>
            <a:r>
              <a:rPr lang="en-GB" dirty="0" err="1">
                <a:ea typeface="+mn-lt"/>
                <a:cs typeface="+mn-lt"/>
              </a:rPr>
              <a:t>sifra</a:t>
            </a:r>
            <a:endParaRPr lang="en-GB" dirty="0" err="1"/>
          </a:p>
          <a:p>
            <a:pPr marL="344170" indent="-344170"/>
            <a:r>
              <a:rPr lang="en-GB" dirty="0">
                <a:ea typeface="+mn-lt"/>
                <a:cs typeface="+mn-lt"/>
              </a:rPr>
              <a:t>    • H </a:t>
            </a:r>
            <a:r>
              <a:rPr lang="en-GB" dirty="0" err="1">
                <a:ea typeface="+mn-lt"/>
                <a:cs typeface="+mn-lt"/>
              </a:rPr>
              <a:t>oznacava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ime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hosta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baze</a:t>
            </a:r>
            <a:endParaRPr lang="en-GB" dirty="0" err="1"/>
          </a:p>
          <a:p>
            <a:pPr marL="344170" indent="-344170"/>
            <a:r>
              <a:rPr lang="en-GB" dirty="0">
                <a:ea typeface="+mn-lt"/>
                <a:cs typeface="+mn-lt"/>
              </a:rPr>
              <a:t>    • P port</a:t>
            </a:r>
            <a:endParaRPr lang="en-GB" dirty="0"/>
          </a:p>
          <a:p>
            <a:pPr marL="344170" indent="-344170"/>
            <a:r>
              <a:rPr lang="en-GB" dirty="0">
                <a:ea typeface="+mn-lt"/>
                <a:cs typeface="+mn-lt"/>
              </a:rPr>
              <a:t>    • R format </a:t>
            </a:r>
            <a:r>
              <a:rPr lang="en-GB" dirty="0" err="1">
                <a:ea typeface="+mn-lt"/>
                <a:cs typeface="+mn-lt"/>
              </a:rPr>
              <a:t>fajla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iz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kojeg</a:t>
            </a:r>
            <a:r>
              <a:rPr lang="en-GB" dirty="0">
                <a:ea typeface="+mn-lt"/>
                <a:cs typeface="+mn-lt"/>
              </a:rPr>
              <a:t> se </a:t>
            </a:r>
            <a:r>
              <a:rPr lang="en-GB" dirty="0" err="1">
                <a:ea typeface="+mn-lt"/>
                <a:cs typeface="+mn-lt"/>
              </a:rPr>
              <a:t>iscitavaju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podaci</a:t>
            </a:r>
            <a:endParaRPr lang="en-GB" dirty="0" err="1"/>
          </a:p>
          <a:p>
            <a:pPr marL="344170" indent="-344170"/>
            <a:r>
              <a:rPr lang="en-GB" dirty="0">
                <a:ea typeface="+mn-lt"/>
                <a:cs typeface="+mn-lt"/>
              </a:rPr>
              <a:t>    • C </a:t>
            </a:r>
            <a:r>
              <a:rPr lang="en-GB" dirty="0" err="1">
                <a:ea typeface="+mn-lt"/>
                <a:cs typeface="+mn-lt"/>
              </a:rPr>
              <a:t>aplsolutna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putanja</a:t>
            </a:r>
            <a:r>
              <a:rPr lang="en-GB" dirty="0">
                <a:ea typeface="+mn-lt"/>
                <a:cs typeface="+mn-lt"/>
              </a:rPr>
              <a:t> do </a:t>
            </a:r>
            <a:r>
              <a:rPr lang="en-GB" dirty="0" err="1">
                <a:ea typeface="+mn-lt"/>
                <a:cs typeface="+mn-lt"/>
              </a:rPr>
              <a:t>fajla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iz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kojeg</a:t>
            </a:r>
            <a:r>
              <a:rPr lang="en-GB" dirty="0">
                <a:ea typeface="+mn-lt"/>
                <a:cs typeface="+mn-lt"/>
              </a:rPr>
              <a:t> se </a:t>
            </a:r>
            <a:r>
              <a:rPr lang="en-GB" dirty="0" err="1">
                <a:ea typeface="+mn-lt"/>
                <a:cs typeface="+mn-lt"/>
              </a:rPr>
              <a:t>iscitavaju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podaci</a:t>
            </a:r>
            <a:endParaRPr lang="en-GB" dirty="0" err="1"/>
          </a:p>
          <a:p>
            <a:pPr marL="344170" indent="-344170"/>
            <a:r>
              <a:rPr lang="en-GB" dirty="0">
                <a:ea typeface="+mn-lt"/>
                <a:cs typeface="+mn-lt"/>
              </a:rPr>
              <a:t>    • S </a:t>
            </a:r>
            <a:r>
              <a:rPr lang="en-GB" dirty="0" err="1">
                <a:ea typeface="+mn-lt"/>
                <a:cs typeface="+mn-lt"/>
              </a:rPr>
              <a:t>apsolutna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putanja</a:t>
            </a:r>
            <a:r>
              <a:rPr lang="en-GB" dirty="0">
                <a:ea typeface="+mn-lt"/>
                <a:cs typeface="+mn-lt"/>
              </a:rPr>
              <a:t> do styles </a:t>
            </a:r>
            <a:r>
              <a:rPr lang="en-GB" dirty="0" err="1">
                <a:ea typeface="+mn-lt"/>
                <a:cs typeface="+mn-lt"/>
              </a:rPr>
              <a:t>fajla</a:t>
            </a:r>
            <a:r>
              <a:rPr lang="en-GB" dirty="0">
                <a:ea typeface="+mn-lt"/>
                <a:cs typeface="+mn-lt"/>
              </a:rPr>
              <a:t>, koji </a:t>
            </a:r>
            <a:r>
              <a:rPr lang="en-GB" dirty="0" err="1">
                <a:ea typeface="+mn-lt"/>
                <a:cs typeface="+mn-lt"/>
              </a:rPr>
              <a:t>sluzi</a:t>
            </a:r>
            <a:r>
              <a:rPr lang="en-GB" dirty="0">
                <a:ea typeface="+mn-lt"/>
                <a:cs typeface="+mn-lt"/>
              </a:rPr>
              <a:t> da </a:t>
            </a:r>
            <a:r>
              <a:rPr lang="en-GB" dirty="0" err="1">
                <a:ea typeface="+mn-lt"/>
                <a:cs typeface="+mn-lt"/>
              </a:rPr>
              <a:t>odredjivanje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pravila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uslova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presipavanja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podataka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iz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fajla</a:t>
            </a:r>
            <a:r>
              <a:rPr lang="en-GB" dirty="0">
                <a:ea typeface="+mn-lt"/>
                <a:cs typeface="+mn-lt"/>
              </a:rPr>
              <a:t> u </a:t>
            </a:r>
            <a:r>
              <a:rPr lang="en-GB" dirty="0" err="1">
                <a:ea typeface="+mn-lt"/>
                <a:cs typeface="+mn-lt"/>
              </a:rPr>
              <a:t>bazu</a:t>
            </a:r>
            <a:r>
              <a:rPr lang="en-GB" dirty="0">
                <a:ea typeface="+mn-lt"/>
                <a:cs typeface="+mn-lt"/>
              </a:rPr>
              <a:t> (</a:t>
            </a:r>
            <a:r>
              <a:rPr lang="en-GB" dirty="0" err="1">
                <a:ea typeface="+mn-lt"/>
                <a:cs typeface="+mn-lt"/>
              </a:rPr>
              <a:t>opciono</a:t>
            </a:r>
            <a:r>
              <a:rPr lang="en-GB" dirty="0">
                <a:ea typeface="+mn-lt"/>
                <a:cs typeface="+mn-lt"/>
              </a:rPr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959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F978-56C0-440B-96C7-E1FBE3BC8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657" y="491754"/>
            <a:ext cx="7958331" cy="1077229"/>
          </a:xfrm>
        </p:spPr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0779-E657-4BAA-A7D2-4F7130357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786909"/>
            <a:ext cx="7796540" cy="5263035"/>
          </a:xfrm>
        </p:spPr>
        <p:txBody>
          <a:bodyPr>
            <a:normAutofit/>
          </a:bodyPr>
          <a:lstStyle/>
          <a:p>
            <a:pPr marL="344170" indent="-344170"/>
            <a:r>
              <a:rPr lang="en-GB" dirty="0" err="1">
                <a:ea typeface="+mn-lt"/>
                <a:cs typeface="+mn-lt"/>
              </a:rPr>
              <a:t>Struktura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importovanih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podataka</a:t>
            </a:r>
            <a:r>
              <a:rPr lang="en-GB" dirty="0">
                <a:ea typeface="+mn-lt"/>
                <a:cs typeface="+mn-lt"/>
              </a:rPr>
              <a:t> je </a:t>
            </a:r>
            <a:r>
              <a:rPr lang="en-GB" dirty="0" err="1">
                <a:ea typeface="+mn-lt"/>
                <a:cs typeface="+mn-lt"/>
              </a:rPr>
              <a:t>sledeca</a:t>
            </a:r>
            <a:r>
              <a:rPr lang="en-GB" dirty="0">
                <a:ea typeface="+mn-lt"/>
                <a:cs typeface="+mn-lt"/>
              </a:rPr>
              <a:t>: </a:t>
            </a:r>
            <a:r>
              <a:rPr lang="en-GB" dirty="0" err="1">
                <a:ea typeface="+mn-lt"/>
                <a:cs typeface="+mn-lt"/>
              </a:rPr>
              <a:t>Organizovani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su</a:t>
            </a:r>
            <a:r>
              <a:rPr lang="en-GB" dirty="0">
                <a:ea typeface="+mn-lt"/>
                <a:cs typeface="+mn-lt"/>
              </a:rPr>
              <a:t> u 4 </a:t>
            </a:r>
            <a:r>
              <a:rPr lang="en-GB" dirty="0" err="1">
                <a:ea typeface="+mn-lt"/>
                <a:cs typeface="+mn-lt"/>
              </a:rPr>
              <a:t>tabele</a:t>
            </a:r>
            <a:r>
              <a:rPr lang="en-GB" dirty="0">
                <a:ea typeface="+mn-lt"/>
                <a:cs typeface="+mn-lt"/>
              </a:rPr>
              <a:t>:</a:t>
            </a:r>
            <a:endParaRPr lang="en-GB" dirty="0">
              <a:cs typeface="Arial" panose="020B0604020202020204"/>
            </a:endParaRPr>
          </a:p>
          <a:p>
            <a:pPr marL="344170" indent="-344170"/>
            <a:r>
              <a:rPr lang="en-GB" dirty="0">
                <a:ea typeface="+mn-lt"/>
                <a:cs typeface="+mn-lt"/>
              </a:rPr>
              <a:t>    • </a:t>
            </a:r>
            <a:r>
              <a:rPr lang="en-GB" dirty="0" err="1">
                <a:ea typeface="+mn-lt"/>
                <a:cs typeface="+mn-lt"/>
              </a:rPr>
              <a:t>planet_osm_point</a:t>
            </a:r>
            <a:r>
              <a:rPr lang="en-GB" dirty="0">
                <a:ea typeface="+mn-lt"/>
                <a:cs typeface="+mn-lt"/>
              </a:rPr>
              <a:t> : </a:t>
            </a:r>
            <a:r>
              <a:rPr lang="en-GB" dirty="0" err="1">
                <a:ea typeface="+mn-lt"/>
                <a:cs typeface="+mn-lt"/>
              </a:rPr>
              <a:t>sadrzi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podatke</a:t>
            </a:r>
            <a:r>
              <a:rPr lang="en-GB" dirty="0">
                <a:ea typeface="+mn-lt"/>
                <a:cs typeface="+mn-lt"/>
              </a:rPr>
              <a:t> o </a:t>
            </a:r>
            <a:r>
              <a:rPr lang="en-GB" dirty="0" err="1">
                <a:ea typeface="+mn-lt"/>
                <a:cs typeface="+mn-lt"/>
              </a:rPr>
              <a:t>karakteristicnim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mestima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tackama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kao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sto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su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skole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stadioni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planinski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vrhovi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kasarne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fabrike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naselja</a:t>
            </a:r>
            <a:r>
              <a:rPr lang="en-GB" dirty="0">
                <a:ea typeface="+mn-lt"/>
                <a:cs typeface="+mn-lt"/>
              </a:rPr>
              <a:t>...</a:t>
            </a:r>
            <a:endParaRPr lang="en-GB" dirty="0"/>
          </a:p>
          <a:p>
            <a:pPr marL="344170" indent="-344170"/>
            <a:r>
              <a:rPr lang="en-GB" dirty="0">
                <a:ea typeface="+mn-lt"/>
                <a:cs typeface="+mn-lt"/>
              </a:rPr>
              <a:t>    • </a:t>
            </a:r>
            <a:r>
              <a:rPr lang="en-GB" dirty="0" err="1">
                <a:ea typeface="+mn-lt"/>
                <a:cs typeface="+mn-lt"/>
              </a:rPr>
              <a:t>planet_osm_line</a:t>
            </a:r>
            <a:r>
              <a:rPr lang="en-GB" dirty="0">
                <a:ea typeface="+mn-lt"/>
                <a:cs typeface="+mn-lt"/>
              </a:rPr>
              <a:t>: </a:t>
            </a:r>
            <a:r>
              <a:rPr lang="en-GB" dirty="0" err="1">
                <a:ea typeface="+mn-lt"/>
                <a:cs typeface="+mn-lt"/>
              </a:rPr>
              <a:t>sadrzi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razlicite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linijske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podatke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kao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sto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su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potoci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reke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zeleznice</a:t>
            </a:r>
            <a:r>
              <a:rPr lang="en-GB" dirty="0">
                <a:ea typeface="+mn-lt"/>
                <a:cs typeface="+mn-lt"/>
              </a:rPr>
              <a:t>...</a:t>
            </a:r>
            <a:endParaRPr lang="en-GB" dirty="0"/>
          </a:p>
          <a:p>
            <a:pPr marL="344170" indent="-344170"/>
            <a:r>
              <a:rPr lang="en-GB" dirty="0">
                <a:ea typeface="+mn-lt"/>
                <a:cs typeface="+mn-lt"/>
              </a:rPr>
              <a:t>    • </a:t>
            </a:r>
            <a:r>
              <a:rPr lang="en-GB" dirty="0" err="1">
                <a:ea typeface="+mn-lt"/>
                <a:cs typeface="+mn-lt"/>
              </a:rPr>
              <a:t>planet_osm_road</a:t>
            </a:r>
            <a:r>
              <a:rPr lang="en-GB" dirty="0">
                <a:ea typeface="+mn-lt"/>
                <a:cs typeface="+mn-lt"/>
              </a:rPr>
              <a:t>: </a:t>
            </a:r>
            <a:r>
              <a:rPr lang="en-GB" dirty="0" err="1">
                <a:ea typeface="+mn-lt"/>
                <a:cs typeface="+mn-lt"/>
              </a:rPr>
              <a:t>sadrzi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podatke</a:t>
            </a:r>
            <a:r>
              <a:rPr lang="en-GB" dirty="0">
                <a:ea typeface="+mn-lt"/>
                <a:cs typeface="+mn-lt"/>
              </a:rPr>
              <a:t> o </a:t>
            </a:r>
            <a:r>
              <a:rPr lang="en-GB" dirty="0" err="1">
                <a:ea typeface="+mn-lt"/>
                <a:cs typeface="+mn-lt"/>
              </a:rPr>
              <a:t>putevima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razlicitih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vrsta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prioriteta</a:t>
            </a:r>
            <a:r>
              <a:rPr lang="en-GB" dirty="0">
                <a:ea typeface="+mn-lt"/>
                <a:cs typeface="+mn-lt"/>
              </a:rPr>
              <a:t> (</a:t>
            </a:r>
            <a:r>
              <a:rPr lang="en-GB" dirty="0" err="1">
                <a:ea typeface="+mn-lt"/>
                <a:cs typeface="+mn-lt"/>
              </a:rPr>
              <a:t>neasfaltirani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autoputevi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motoputevi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magstralni</a:t>
            </a:r>
            <a:r>
              <a:rPr lang="en-GB" dirty="0">
                <a:ea typeface="+mn-lt"/>
                <a:cs typeface="+mn-lt"/>
              </a:rPr>
              <a:t>...)  </a:t>
            </a:r>
            <a:endParaRPr lang="en-GB"/>
          </a:p>
          <a:p>
            <a:pPr marL="344170" indent="-344170"/>
            <a:r>
              <a:rPr lang="en-GB" dirty="0">
                <a:ea typeface="+mn-lt"/>
                <a:cs typeface="+mn-lt"/>
              </a:rPr>
              <a:t>    • </a:t>
            </a:r>
            <a:r>
              <a:rPr lang="en-GB" dirty="0" err="1">
                <a:ea typeface="+mn-lt"/>
                <a:cs typeface="+mn-lt"/>
              </a:rPr>
              <a:t>planet_osm_polygon</a:t>
            </a:r>
            <a:r>
              <a:rPr lang="en-GB" dirty="0">
                <a:ea typeface="+mn-lt"/>
                <a:cs typeface="+mn-lt"/>
              </a:rPr>
              <a:t>: </a:t>
            </a:r>
            <a:r>
              <a:rPr lang="en-GB" dirty="0" err="1">
                <a:ea typeface="+mn-lt"/>
                <a:cs typeface="+mn-lt"/>
              </a:rPr>
              <a:t>sadrzi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podatke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opisuje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razlicite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karakteristicne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povrsine</a:t>
            </a:r>
            <a:r>
              <a:rPr lang="en-GB" dirty="0">
                <a:ea typeface="+mn-lt"/>
                <a:cs typeface="+mn-lt"/>
              </a:rPr>
              <a:t> (</a:t>
            </a:r>
            <a:r>
              <a:rPr lang="en-GB" dirty="0" err="1">
                <a:ea typeface="+mn-lt"/>
                <a:cs typeface="+mn-lt"/>
              </a:rPr>
              <a:t>granice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obim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temena</a:t>
            </a:r>
            <a:r>
              <a:rPr lang="en-GB" dirty="0">
                <a:ea typeface="+mn-lt"/>
                <a:cs typeface="+mn-lt"/>
              </a:rPr>
              <a:t>...), </a:t>
            </a:r>
            <a:r>
              <a:rPr lang="en-GB" dirty="0" err="1">
                <a:ea typeface="+mn-lt"/>
                <a:cs typeface="+mn-lt"/>
              </a:rPr>
              <a:t>kao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na</a:t>
            </a:r>
            <a:r>
              <a:rPr lang="en-GB" dirty="0">
                <a:ea typeface="+mn-lt"/>
                <a:cs typeface="+mn-lt"/>
              </a:rPr>
              <a:t> primer </a:t>
            </a:r>
            <a:r>
              <a:rPr lang="en-GB" dirty="0" err="1">
                <a:ea typeface="+mn-lt"/>
                <a:cs typeface="+mn-lt"/>
              </a:rPr>
              <a:t>zgrade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fabrike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parkovi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reoni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opstina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naselja</a:t>
            </a:r>
            <a:r>
              <a:rPr lang="en-GB" dirty="0">
                <a:ea typeface="+mn-lt"/>
                <a:cs typeface="+mn-lt"/>
              </a:rPr>
              <a:t>...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4537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F978-56C0-440B-96C7-E1FBE3BC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9A56D8-9A81-4D47-848A-CA2000537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1586" y="384343"/>
            <a:ext cx="2641094" cy="5564960"/>
          </a:xfrm>
        </p:spPr>
      </p:pic>
      <p:pic>
        <p:nvPicPr>
          <p:cNvPr id="5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FAE99615-1896-4ADD-89DE-71543829C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804" y="379292"/>
            <a:ext cx="2571750" cy="614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98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F978-56C0-440B-96C7-E1FBE3BC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0779-E657-4BAA-A7D2-4F7130357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26192"/>
            <a:ext cx="7796540" cy="5823752"/>
          </a:xfrm>
        </p:spPr>
        <p:txBody>
          <a:bodyPr/>
          <a:lstStyle/>
          <a:p>
            <a:pPr marL="344170" indent="-344170"/>
            <a:r>
              <a:rPr lang="en-GB" dirty="0" err="1">
                <a:ea typeface="+mn-lt"/>
                <a:cs typeface="+mn-lt"/>
              </a:rPr>
              <a:t>Sledeci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korak</a:t>
            </a:r>
            <a:r>
              <a:rPr lang="en-GB" dirty="0">
                <a:ea typeface="+mn-lt"/>
                <a:cs typeface="+mn-lt"/>
              </a:rPr>
              <a:t> je bio </a:t>
            </a:r>
            <a:r>
              <a:rPr lang="en-GB" dirty="0" err="1">
                <a:ea typeface="+mn-lt"/>
                <a:cs typeface="+mn-lt"/>
              </a:rPr>
              <a:t>preuzimanje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upoznavanje</a:t>
            </a:r>
            <a:r>
              <a:rPr lang="en-GB" dirty="0">
                <a:ea typeface="+mn-lt"/>
                <a:cs typeface="+mn-lt"/>
              </a:rPr>
              <a:t>  </a:t>
            </a:r>
            <a:r>
              <a:rPr lang="en-GB" dirty="0" err="1">
                <a:ea typeface="+mn-lt"/>
                <a:cs typeface="+mn-lt"/>
              </a:rPr>
              <a:t>sa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QGis</a:t>
            </a:r>
            <a:r>
              <a:rPr lang="en-GB" dirty="0">
                <a:ea typeface="+mn-lt"/>
                <a:cs typeface="+mn-lt"/>
              </a:rPr>
              <a:t> desktop </a:t>
            </a:r>
            <a:r>
              <a:rPr lang="en-GB" dirty="0" err="1">
                <a:ea typeface="+mn-lt"/>
                <a:cs typeface="+mn-lt"/>
              </a:rPr>
              <a:t>aplikacijom</a:t>
            </a:r>
            <a:r>
              <a:rPr lang="en-GB" dirty="0">
                <a:ea typeface="+mn-lt"/>
                <a:cs typeface="+mn-lt"/>
              </a:rPr>
              <a:t>(</a:t>
            </a:r>
            <a:r>
              <a:rPr lang="en-GB" dirty="0" err="1">
                <a:ea typeface="+mn-lt"/>
                <a:cs typeface="+mn-lt"/>
              </a:rPr>
              <a:t>verzija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programa</a:t>
            </a:r>
            <a:r>
              <a:rPr lang="en-GB" dirty="0">
                <a:ea typeface="+mn-lt"/>
                <a:cs typeface="+mn-lt"/>
              </a:rPr>
              <a:t> 3.12) </a:t>
            </a:r>
            <a:r>
              <a:rPr lang="en-GB" dirty="0" err="1">
                <a:ea typeface="+mn-lt"/>
                <a:cs typeface="+mn-lt"/>
              </a:rPr>
              <a:t>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kreiranje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novog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projekta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na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kome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biih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manipulisao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</a:t>
            </a:r>
            <a:r>
              <a:rPr lang="en-GB" dirty="0">
                <a:ea typeface="+mn-lt"/>
                <a:cs typeface="+mn-lt"/>
              </a:rPr>
              <a:t> radio </a:t>
            </a:r>
            <a:r>
              <a:rPr lang="en-GB" dirty="0" err="1">
                <a:ea typeface="+mn-lt"/>
                <a:cs typeface="+mn-lt"/>
              </a:rPr>
              <a:t>sa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prostornim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podacima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koje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preuzeo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sajta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GeoFabrik</a:t>
            </a:r>
            <a:r>
              <a:rPr lang="en-GB" dirty="0">
                <a:ea typeface="+mn-lt"/>
                <a:cs typeface="+mn-lt"/>
              </a:rPr>
              <a:t>. </a:t>
            </a:r>
            <a:r>
              <a:rPr lang="en-GB" dirty="0" err="1">
                <a:ea typeface="+mn-lt"/>
                <a:cs typeface="+mn-lt"/>
              </a:rPr>
              <a:t>Nakon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kreiraja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projekta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uspostavio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konekciju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bazom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napunjenom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podacima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preko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te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konekcije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krenuo</a:t>
            </a:r>
            <a:r>
              <a:rPr lang="en-GB" dirty="0">
                <a:ea typeface="+mn-lt"/>
                <a:cs typeface="+mn-lt"/>
              </a:rPr>
              <a:t> da </a:t>
            </a:r>
            <a:r>
              <a:rPr lang="en-GB" dirty="0" err="1">
                <a:ea typeface="+mn-lt"/>
                <a:cs typeface="+mn-lt"/>
              </a:rPr>
              <a:t>ucitavam</a:t>
            </a:r>
            <a:r>
              <a:rPr lang="en-GB" dirty="0">
                <a:ea typeface="+mn-lt"/>
                <a:cs typeface="+mn-lt"/>
              </a:rPr>
              <a:t> Layer-e </a:t>
            </a:r>
            <a:r>
              <a:rPr lang="en-GB" dirty="0" err="1">
                <a:ea typeface="+mn-lt"/>
                <a:cs typeface="+mn-lt"/>
              </a:rPr>
              <a:t>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podatke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od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interesa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prikazujem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njima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manipulisem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na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radnoj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povrsini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QGis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okruzenja</a:t>
            </a:r>
            <a:r>
              <a:rPr lang="en-GB" dirty="0">
                <a:ea typeface="+mn-lt"/>
                <a:cs typeface="+mn-lt"/>
              </a:rPr>
              <a:t>.</a:t>
            </a:r>
            <a:endParaRPr lang="en-GB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873874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F978-56C0-440B-96C7-E1FBE3BC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0779-E657-4BAA-A7D2-4F7130357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945060"/>
            <a:ext cx="7796540" cy="5104884"/>
          </a:xfrm>
        </p:spPr>
        <p:txBody>
          <a:bodyPr>
            <a:normAutofit/>
          </a:bodyPr>
          <a:lstStyle/>
          <a:p>
            <a:pPr marL="344170" indent="-344170"/>
            <a:r>
              <a:rPr lang="en-GB" dirty="0">
                <a:ea typeface="+mn-lt"/>
                <a:cs typeface="+mn-lt"/>
              </a:rPr>
              <a:t>Posto je </a:t>
            </a:r>
            <a:r>
              <a:rPr lang="en-GB" dirty="0" err="1">
                <a:ea typeface="+mn-lt"/>
                <a:cs typeface="+mn-lt"/>
              </a:rPr>
              <a:t>kolicina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podataka</a:t>
            </a:r>
            <a:r>
              <a:rPr lang="en-GB" dirty="0">
                <a:ea typeface="+mn-lt"/>
                <a:cs typeface="+mn-lt"/>
              </a:rPr>
              <a:t> u </a:t>
            </a:r>
            <a:r>
              <a:rPr lang="en-GB" dirty="0" err="1">
                <a:ea typeface="+mn-lt"/>
                <a:cs typeface="+mn-lt"/>
              </a:rPr>
              <a:t>bazi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koju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pretrazujem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prikazujem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kroz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svaki</a:t>
            </a:r>
            <a:r>
              <a:rPr lang="en-GB" dirty="0">
                <a:ea typeface="+mn-lt"/>
                <a:cs typeface="+mn-lt"/>
              </a:rPr>
              <a:t> layer </a:t>
            </a:r>
            <a:r>
              <a:rPr lang="en-GB" dirty="0" err="1">
                <a:ea typeface="+mn-lt"/>
                <a:cs typeface="+mn-lt"/>
              </a:rPr>
              <a:t>vrlo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velika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kao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</a:t>
            </a:r>
            <a:r>
              <a:rPr lang="en-GB" dirty="0">
                <a:ea typeface="+mn-lt"/>
                <a:cs typeface="+mn-lt"/>
              </a:rPr>
              <a:t> da bi se </a:t>
            </a:r>
            <a:r>
              <a:rPr lang="en-GB" dirty="0" err="1">
                <a:ea typeface="+mn-lt"/>
                <a:cs typeface="+mn-lt"/>
              </a:rPr>
              <a:t>upiti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izvrsavali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brze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podigao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indexe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nad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geografskim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kolonama</a:t>
            </a:r>
            <a:r>
              <a:rPr lang="en-GB" dirty="0">
                <a:ea typeface="+mn-lt"/>
                <a:cs typeface="+mn-lt"/>
              </a:rPr>
              <a:t> u </a:t>
            </a:r>
            <a:r>
              <a:rPr lang="en-GB" dirty="0" err="1">
                <a:ea typeface="+mn-lt"/>
                <a:cs typeface="+mn-lt"/>
              </a:rPr>
              <a:t>tabelama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prvenstveno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koloni</a:t>
            </a:r>
            <a:r>
              <a:rPr lang="en-GB" dirty="0">
                <a:ea typeface="+mn-lt"/>
                <a:cs typeface="+mn-lt"/>
              </a:rPr>
              <a:t> way. Isto </a:t>
            </a:r>
            <a:r>
              <a:rPr lang="en-GB" dirty="0" err="1">
                <a:ea typeface="+mn-lt"/>
                <a:cs typeface="+mn-lt"/>
              </a:rPr>
              <a:t>tako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druge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kolone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koje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cesto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koristio</a:t>
            </a:r>
            <a:r>
              <a:rPr lang="en-GB" dirty="0">
                <a:ea typeface="+mn-lt"/>
                <a:cs typeface="+mn-lt"/>
              </a:rPr>
              <a:t> u </a:t>
            </a:r>
            <a:r>
              <a:rPr lang="en-GB" dirty="0" err="1">
                <a:ea typeface="+mn-lt"/>
                <a:cs typeface="+mn-lt"/>
              </a:rPr>
              <a:t>uslovima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selekcije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su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dobile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svoje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respektivne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indexe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neke</a:t>
            </a:r>
            <a:r>
              <a:rPr lang="en-GB" dirty="0">
                <a:ea typeface="+mn-lt"/>
                <a:cs typeface="+mn-lt"/>
              </a:rPr>
              <a:t> od </a:t>
            </a:r>
            <a:r>
              <a:rPr lang="en-GB" dirty="0" err="1">
                <a:ea typeface="+mn-lt"/>
                <a:cs typeface="+mn-lt"/>
              </a:rPr>
              <a:t>tih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kolona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su</a:t>
            </a:r>
            <a:r>
              <a:rPr lang="en-GB" dirty="0">
                <a:ea typeface="+mn-lt"/>
                <a:cs typeface="+mn-lt"/>
              </a:rPr>
              <a:t> name, waterway, </a:t>
            </a:r>
            <a:r>
              <a:rPr lang="en-GB" dirty="0" err="1">
                <a:ea typeface="+mn-lt"/>
                <a:cs typeface="+mn-lt"/>
              </a:rPr>
              <a:t>man_made</a:t>
            </a:r>
            <a:r>
              <a:rPr lang="en-GB" dirty="0">
                <a:ea typeface="+mn-lt"/>
                <a:cs typeface="+mn-lt"/>
              </a:rPr>
              <a:t>… </a:t>
            </a:r>
            <a:endParaRPr lang="en-GB">
              <a:cs typeface="Arial" panose="020B0604020202020204"/>
            </a:endParaRPr>
          </a:p>
          <a:p>
            <a:pPr marL="344170" indent="-344170"/>
            <a:r>
              <a:rPr lang="en-GB" dirty="0" err="1">
                <a:ea typeface="+mn-lt"/>
                <a:cs typeface="+mn-lt"/>
              </a:rPr>
              <a:t>Zapazio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sam</a:t>
            </a:r>
            <a:r>
              <a:rPr lang="en-GB" dirty="0">
                <a:ea typeface="+mn-lt"/>
                <a:cs typeface="+mn-lt"/>
              </a:rPr>
              <a:t> da </a:t>
            </a:r>
            <a:r>
              <a:rPr lang="en-GB" dirty="0" err="1">
                <a:ea typeface="+mn-lt"/>
                <a:cs typeface="+mn-lt"/>
              </a:rPr>
              <a:t>su</a:t>
            </a:r>
            <a:r>
              <a:rPr lang="en-GB" dirty="0">
                <a:ea typeface="+mn-lt"/>
                <a:cs typeface="+mn-lt"/>
              </a:rPr>
              <a:t> se </a:t>
            </a:r>
            <a:r>
              <a:rPr lang="en-GB" dirty="0" err="1">
                <a:ea typeface="+mn-lt"/>
                <a:cs typeface="+mn-lt"/>
              </a:rPr>
              <a:t>posle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podizanja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indexa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nad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ovim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kolonama</a:t>
            </a:r>
            <a:r>
              <a:rPr lang="en-GB" dirty="0">
                <a:ea typeface="+mn-lt"/>
                <a:cs typeface="+mn-lt"/>
              </a:rPr>
              <a:t>(</a:t>
            </a:r>
            <a:r>
              <a:rPr lang="en-GB" dirty="0" err="1">
                <a:ea typeface="+mn-lt"/>
                <a:cs typeface="+mn-lt"/>
              </a:rPr>
              <a:t>pogotovo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koloni</a:t>
            </a:r>
            <a:r>
              <a:rPr lang="en-GB" dirty="0">
                <a:ea typeface="+mn-lt"/>
                <a:cs typeface="+mn-lt"/>
              </a:rPr>
              <a:t> way u </a:t>
            </a:r>
            <a:r>
              <a:rPr lang="en-GB" dirty="0" err="1">
                <a:ea typeface="+mn-lt"/>
                <a:cs typeface="+mn-lt"/>
              </a:rPr>
              <a:t>svim</a:t>
            </a:r>
            <a:r>
              <a:rPr lang="en-GB" dirty="0">
                <a:ea typeface="+mn-lt"/>
                <a:cs typeface="+mn-lt"/>
              </a:rPr>
              <a:t> „</a:t>
            </a:r>
            <a:r>
              <a:rPr lang="en-GB" dirty="0" err="1">
                <a:ea typeface="+mn-lt"/>
                <a:cs typeface="+mn-lt"/>
              </a:rPr>
              <a:t>geografskim</a:t>
            </a:r>
            <a:r>
              <a:rPr lang="en-GB" dirty="0">
                <a:ea typeface="+mn-lt"/>
                <a:cs typeface="+mn-lt"/>
              </a:rPr>
              <a:t>“ </a:t>
            </a:r>
            <a:r>
              <a:rPr lang="en-GB" dirty="0" err="1">
                <a:ea typeface="+mn-lt"/>
                <a:cs typeface="+mn-lt"/>
              </a:rPr>
              <a:t>tabelama</a:t>
            </a:r>
            <a:r>
              <a:rPr lang="en-GB" dirty="0">
                <a:ea typeface="+mn-lt"/>
                <a:cs typeface="+mn-lt"/>
              </a:rPr>
              <a:t>) </a:t>
            </a:r>
            <a:r>
              <a:rPr lang="en-GB" dirty="0" err="1">
                <a:ea typeface="+mn-lt"/>
                <a:cs typeface="+mn-lt"/>
              </a:rPr>
              <a:t>upiti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izvrsavali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znatno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ponekada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vise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nego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duplo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brze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sto</a:t>
            </a:r>
            <a:r>
              <a:rPr lang="en-GB" dirty="0">
                <a:ea typeface="+mn-lt"/>
                <a:cs typeface="+mn-lt"/>
              </a:rPr>
              <a:t> je </a:t>
            </a:r>
            <a:r>
              <a:rPr lang="en-GB" dirty="0" err="1">
                <a:ea typeface="+mn-lt"/>
                <a:cs typeface="+mn-lt"/>
              </a:rPr>
              <a:t>znatno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povecalo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performanse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sistema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celog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steka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tehnologija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kojim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sam</a:t>
            </a:r>
            <a:r>
              <a:rPr lang="en-GB" dirty="0">
                <a:ea typeface="+mn-lt"/>
                <a:cs typeface="+mn-lt"/>
              </a:rPr>
              <a:t> radio.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3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F978-56C0-440B-96C7-E1FBE3BC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0779-E657-4BAA-A7D2-4F7130357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0429" y="-1714751"/>
            <a:ext cx="7796540" cy="5809374"/>
          </a:xfrm>
        </p:spPr>
        <p:txBody>
          <a:bodyPr>
            <a:normAutofit/>
          </a:bodyPr>
          <a:lstStyle/>
          <a:p>
            <a:pPr marL="344170" indent="-344170"/>
            <a:r>
              <a:rPr lang="en-GB" dirty="0" err="1">
                <a:ea typeface="+mn-lt"/>
                <a:cs typeface="+mn-lt"/>
              </a:rPr>
              <a:t>Primeri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indexa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koje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sam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podizao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nad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kolonama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su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imali</a:t>
            </a:r>
            <a:r>
              <a:rPr lang="en-GB" dirty="0">
                <a:ea typeface="+mn-lt"/>
                <a:cs typeface="+mn-lt"/>
              </a:rPr>
              <a:t> </a:t>
            </a:r>
            <a:r>
              <a:rPr lang="en-GB" dirty="0" err="1">
                <a:ea typeface="+mn-lt"/>
                <a:cs typeface="+mn-lt"/>
              </a:rPr>
              <a:t>ovakav</a:t>
            </a:r>
            <a:r>
              <a:rPr lang="en-GB" dirty="0">
                <a:ea typeface="+mn-lt"/>
                <a:cs typeface="+mn-lt"/>
              </a:rPr>
              <a:t> format:</a:t>
            </a:r>
            <a:endParaRPr lang="en-GB" dirty="0">
              <a:cs typeface="Arial" panose="020B0604020202020204"/>
            </a:endParaRPr>
          </a:p>
          <a:p>
            <a:pPr marL="344170" indent="-344170"/>
            <a:r>
              <a:rPr lang="en-GB" dirty="0">
                <a:ea typeface="+mn-lt"/>
                <a:cs typeface="+mn-lt"/>
              </a:rPr>
              <a:t>CREATE INDEX </a:t>
            </a:r>
            <a:r>
              <a:rPr lang="en-GB" dirty="0" err="1">
                <a:ea typeface="+mn-lt"/>
                <a:cs typeface="+mn-lt"/>
              </a:rPr>
              <a:t>idx_test</a:t>
            </a:r>
            <a:r>
              <a:rPr lang="en-GB" dirty="0">
                <a:ea typeface="+mn-lt"/>
                <a:cs typeface="+mn-lt"/>
              </a:rPr>
              <a:t> ON </a:t>
            </a:r>
            <a:r>
              <a:rPr lang="en-GB" dirty="0" err="1">
                <a:ea typeface="+mn-lt"/>
                <a:cs typeface="+mn-lt"/>
              </a:rPr>
              <a:t>ime_tabele</a:t>
            </a:r>
            <a:r>
              <a:rPr lang="en-GB" dirty="0">
                <a:ea typeface="+mn-lt"/>
                <a:cs typeface="+mn-lt"/>
              </a:rPr>
              <a:t>(</a:t>
            </a:r>
            <a:r>
              <a:rPr lang="en-GB" dirty="0" err="1">
                <a:ea typeface="+mn-lt"/>
                <a:cs typeface="+mn-lt"/>
              </a:rPr>
              <a:t>ime_kolone</a:t>
            </a:r>
            <a:r>
              <a:rPr lang="en-GB" dirty="0">
                <a:ea typeface="+mn-lt"/>
                <a:cs typeface="+mn-lt"/>
              </a:rPr>
              <a:t>);</a:t>
            </a:r>
            <a:endParaRPr lang="en-GB" dirty="0"/>
          </a:p>
          <a:p>
            <a:pPr marL="344170" indent="-344170"/>
            <a:endParaRPr lang="en-GB" dirty="0">
              <a:cs typeface="Arial"/>
            </a:endParaRPr>
          </a:p>
        </p:txBody>
      </p:sp>
      <p:pic>
        <p:nvPicPr>
          <p:cNvPr id="4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4660F4E-9E40-4A9F-A259-5C81C37C2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12" y="1881278"/>
            <a:ext cx="8034426" cy="47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850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B0F2AC-8567-4D03-BFFC-653DB596C52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2F7BF6-CD39-4568-B8BD-EA8D252E1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0</TotalTime>
  <Words>1</Words>
  <Application>Microsoft Office PowerPoint</Application>
  <PresentationFormat>Widescreen</PresentationFormat>
  <Paragraphs>1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Madison</vt:lpstr>
      <vt:lpstr>Projekat 1 GIS</vt:lpstr>
      <vt:lpstr>Podesavanje tehnologija i okruzenja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</dc:title>
  <dc:creator/>
  <cp:lastModifiedBy/>
  <cp:revision>115</cp:revision>
  <dcterms:created xsi:type="dcterms:W3CDTF">2022-01-13T22:14:24Z</dcterms:created>
  <dcterms:modified xsi:type="dcterms:W3CDTF">2022-01-13T22:41:38Z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